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4" r:id="rId4"/>
    <p:sldId id="262" r:id="rId5"/>
    <p:sldId id="263" r:id="rId6"/>
    <p:sldId id="275" r:id="rId7"/>
    <p:sldId id="264" r:id="rId8"/>
    <p:sldId id="276" r:id="rId9"/>
    <p:sldId id="279" r:id="rId10"/>
    <p:sldId id="265" r:id="rId11"/>
    <p:sldId id="277" r:id="rId12"/>
    <p:sldId id="266" r:id="rId13"/>
    <p:sldId id="267" r:id="rId14"/>
    <p:sldId id="268" r:id="rId15"/>
    <p:sldId id="269" r:id="rId16"/>
    <p:sldId id="270" r:id="rId17"/>
    <p:sldId id="271" r:id="rId18"/>
    <p:sldId id="280" r:id="rId19"/>
    <p:sldId id="259" r:id="rId20"/>
    <p:sldId id="261"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65994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08368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45613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259588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23801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3" name="Slide Number Placeholder 12"/>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4" name="Footer Placeholder 13"/>
          <p:cNvSpPr>
            <a:spLocks noGrp="1"/>
          </p:cNvSpPr>
          <p:nvPr>
            <p:ph type="ftr" sz="quarter" idx="12"/>
          </p:nvPr>
        </p:nvSpPr>
        <p:spPr/>
        <p:txBody>
          <a:bodyPr/>
          <a:lstStyle/>
          <a:p>
            <a:endParaRPr lang="ru-RU">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val="63248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9" name="Slide Number Placeholder 8"/>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0" name="Footer Placeholder 9"/>
          <p:cNvSpPr>
            <a:spLocks noGrp="1"/>
          </p:cNvSpPr>
          <p:nvPr>
            <p:ph type="ftr" sz="quarter" idx="12"/>
          </p:nvPr>
        </p:nvSpPr>
        <p:spPr/>
        <p:txBody>
          <a:bodyPr/>
          <a:lstStyle/>
          <a:p>
            <a:endParaRPr lang="ru-RU">
              <a:solidFill>
                <a:prstClr val="white">
                  <a:alpha val="60000"/>
                </a:prstClr>
              </a:solidFill>
            </a:endParaRPr>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8799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142810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9" name="Footer Placeholder 8"/>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1987226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7" name="Footer Placeholder 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3071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
        <p:nvSpPr>
          <p:cNvPr id="18" name="Title 17"/>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32934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421786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4" name="Slide Number Placeholder 13"/>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5" name="Footer Placeholder 14"/>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162396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402602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1166944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A2B11C0-D5A6-47AF-8DD1-F2BA8BE0B2B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77539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06D6D36-9925-4188-B445-06E431BB9EA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889003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AC2D36D-C2BD-4875-9568-66BA197426B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468926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3072AEDA-0D5A-4517-9D71-E27CA9DB8F3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8630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AEB2C41F-7C32-4C3A-BB5C-9B9A8145B17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890948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9CB0AC58-A600-4C2A-9DA1-D8E2F04BB10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09567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3CA34F58-7E93-4CB0-B2DE-79E80F26144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19580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3" name="Slide Number Placeholder 12"/>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4" name="Footer Placeholder 13"/>
          <p:cNvSpPr>
            <a:spLocks noGrp="1"/>
          </p:cNvSpPr>
          <p:nvPr>
            <p:ph type="ftr" sz="quarter" idx="12"/>
          </p:nvPr>
        </p:nvSpPr>
        <p:spPr/>
        <p:txBody>
          <a:bodyPr/>
          <a:lstStyle/>
          <a:p>
            <a:endParaRPr lang="ru-RU">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val="2930542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148202A-A4DF-45C6-9120-B0F4D8394365}"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768137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DA8455C-85AA-4773-8776-9BFDB309923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671611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736770B-D43A-4F91-9E43-A035F30E2B4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77109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52E7FA5-80BF-4871-AA9A-FB159AAF9A08}"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38687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9" name="Slide Number Placeholder 8"/>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0" name="Footer Placeholder 9"/>
          <p:cNvSpPr>
            <a:spLocks noGrp="1"/>
          </p:cNvSpPr>
          <p:nvPr>
            <p:ph type="ftr" sz="quarter" idx="12"/>
          </p:nvPr>
        </p:nvSpPr>
        <p:spPr/>
        <p:txBody>
          <a:bodyPr/>
          <a:lstStyle/>
          <a:p>
            <a:endParaRPr lang="ru-RU">
              <a:solidFill>
                <a:prstClr val="white">
                  <a:alpha val="60000"/>
                </a:prstClr>
              </a:solidFill>
            </a:endParaRPr>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53357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51327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9" name="Footer Placeholder 8"/>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08027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7" name="Footer Placeholder 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74806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
        <p:nvSpPr>
          <p:cNvPr id="18" name="Title 17"/>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8758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14" name="Slide Number Placeholder 13"/>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5" name="Footer Placeholder 14"/>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986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37168210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solidFill>
                  <a:prstClr val="white">
                    <a:alpha val="60000"/>
                  </a:prstClr>
                </a:solidFill>
              </a:rPr>
              <a:pPr/>
              <a:t>09.03.2016</a:t>
            </a:fld>
            <a:endParaRPr lang="ru-RU">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14904765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9E49252-E0E5-41CB-9BC1-1675B42328D7}" type="slidenum">
              <a:rPr lang="ru-RU">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p14="http://schemas.microsoft.com/office/powerpoint/2010/main" val="2583542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897145"/>
            <a:ext cx="7592268" cy="3798016"/>
          </a:xfrm>
        </p:spPr>
        <p:txBody>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Порядок </a:t>
            </a:r>
            <a:r>
              <a:rPr lang="ru-RU" sz="3700" b="1" dirty="0">
                <a:latin typeface="Times New Roman" pitchFamily="18" charset="0"/>
                <a:cs typeface="Times New Roman" pitchFamily="18" charset="0"/>
              </a:rPr>
              <a:t>предоставления</a:t>
            </a:r>
            <a:br>
              <a:rPr lang="ru-RU" sz="3700" b="1" dirty="0">
                <a:latin typeface="Times New Roman" pitchFamily="18" charset="0"/>
                <a:cs typeface="Times New Roman" pitchFamily="18" charset="0"/>
              </a:rPr>
            </a:br>
            <a:r>
              <a:rPr lang="ru-RU" sz="3700" b="1" dirty="0">
                <a:latin typeface="Times New Roman" pitchFamily="18" charset="0"/>
                <a:cs typeface="Times New Roman" pitchFamily="18" charset="0"/>
              </a:rPr>
              <a:t>и </a:t>
            </a:r>
            <a:r>
              <a:rPr lang="ru-RU" sz="3700" b="1" dirty="0" smtClean="0">
                <a:latin typeface="Times New Roman" pitchFamily="18" charset="0"/>
                <a:cs typeface="Times New Roman" pitchFamily="18" charset="0"/>
              </a:rPr>
              <a:t>заполнения справок </a:t>
            </a:r>
            <a:r>
              <a:rPr lang="ru-RU" sz="3700" b="1" dirty="0">
                <a:latin typeface="Times New Roman" pitchFamily="18" charset="0"/>
                <a:cs typeface="Times New Roman" pitchFamily="18" charset="0"/>
              </a:rPr>
              <a:t>о доходах, расходах, об </a:t>
            </a:r>
            <a:r>
              <a:rPr lang="ru-RU" sz="3700" b="1" dirty="0" smtClean="0">
                <a:latin typeface="Times New Roman" pitchFamily="18" charset="0"/>
                <a:cs typeface="Times New Roman" pitchFamily="18" charset="0"/>
              </a:rPr>
              <a:t>имуществе</a:t>
            </a:r>
            <a:br>
              <a:rPr lang="ru-RU" sz="37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и </a:t>
            </a:r>
            <a:r>
              <a:rPr lang="ru-RU" sz="3700" b="1" dirty="0">
                <a:latin typeface="Times New Roman" pitchFamily="18" charset="0"/>
                <a:cs typeface="Times New Roman" pitchFamily="18" charset="0"/>
              </a:rPr>
              <a:t>обязательствах имущественного характера</a:t>
            </a: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0091"/>
            <a:ext cx="2088232" cy="15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10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16632"/>
            <a:ext cx="820891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
            <a:ext cx="8724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773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19088"/>
            <a:ext cx="8751887"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473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908721"/>
            <a:ext cx="871378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72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16632"/>
            <a:ext cx="8828087"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083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836712"/>
            <a:ext cx="8847137"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4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88640"/>
            <a:ext cx="871378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761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88640"/>
            <a:ext cx="871378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860457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04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0"/>
            <a:ext cx="7543800" cy="6381328"/>
          </a:xfrm>
        </p:spPr>
        <p:txBody>
          <a:bodyPr/>
          <a:lstStyle/>
          <a:p>
            <a:pPr algn="ctr"/>
            <a:r>
              <a:rPr lang="ru-RU" sz="2800" dirty="0"/>
              <a:t>Уточненные сведения о доходах, расходах, об имуществе и обязательствах имущественного </a:t>
            </a:r>
            <a:r>
              <a:rPr lang="ru-RU" sz="2800" dirty="0" smtClean="0"/>
              <a:t>характера </a:t>
            </a:r>
            <a:br>
              <a:rPr lang="ru-RU" sz="2800" dirty="0" smtClean="0"/>
            </a:br>
            <a:r>
              <a:rPr lang="ru-RU" sz="2800" dirty="0" smtClean="0"/>
              <a:t>могут </a:t>
            </a:r>
            <a:r>
              <a:rPr lang="ru-RU" sz="2800" dirty="0"/>
              <a:t>быть </a:t>
            </a:r>
            <a:r>
              <a:rPr lang="ru-RU" sz="2800" dirty="0" smtClean="0"/>
              <a:t>представлены:</a:t>
            </a:r>
            <a:br>
              <a:rPr lang="ru-RU" sz="2800" dirty="0" smtClean="0"/>
            </a:br>
            <a:r>
              <a:rPr lang="ru-RU" sz="2800" dirty="0" smtClean="0"/>
              <a:t/>
            </a:r>
            <a:br>
              <a:rPr lang="ru-RU" sz="2800" dirty="0" smtClean="0"/>
            </a:br>
            <a:r>
              <a:rPr lang="ru-RU" sz="2800" dirty="0" smtClean="0"/>
              <a:t>государственными гражданскими </a:t>
            </a:r>
            <a:r>
              <a:rPr lang="ru-RU" sz="2800" dirty="0"/>
              <a:t>служащими </a:t>
            </a:r>
            <a:r>
              <a:rPr lang="ru-RU" sz="2800" dirty="0" smtClean="0"/>
              <a:t>Свердловской области </a:t>
            </a:r>
            <a:br>
              <a:rPr lang="ru-RU" sz="2800" dirty="0" smtClean="0"/>
            </a:br>
            <a:r>
              <a:rPr lang="ru-RU" sz="2800" dirty="0" smtClean="0"/>
              <a:t/>
            </a:r>
            <a:br>
              <a:rPr lang="ru-RU" sz="2800" dirty="0" smtClean="0"/>
            </a:br>
            <a:r>
              <a:rPr lang="ru-RU" sz="2800" dirty="0" smtClean="0"/>
              <a:t>в </a:t>
            </a:r>
            <a:r>
              <a:rPr lang="ru-RU" sz="2800" dirty="0"/>
              <a:t>течение </a:t>
            </a:r>
            <a:r>
              <a:rPr lang="ru-RU" sz="2800" b="1" u="sng" dirty="0"/>
              <a:t>одного месяца </a:t>
            </a:r>
            <a:r>
              <a:rPr lang="ru-RU" sz="2800" dirty="0"/>
              <a:t>после окончания срока, для подачи этих </a:t>
            </a:r>
            <a:r>
              <a:rPr lang="ru-RU" sz="2800" dirty="0" smtClean="0"/>
              <a:t>сведений</a:t>
            </a:r>
            <a:br>
              <a:rPr lang="ru-RU" sz="2800" dirty="0" smtClean="0"/>
            </a:br>
            <a:r>
              <a:rPr lang="ru-RU" sz="2800" dirty="0" smtClean="0"/>
              <a:t>(не позднее 30 мая года, </a:t>
            </a:r>
            <a:br>
              <a:rPr lang="ru-RU" sz="2800" dirty="0" smtClean="0"/>
            </a:br>
            <a:r>
              <a:rPr lang="ru-RU" sz="2800" dirty="0" smtClean="0"/>
              <a:t>следующего за отчетным)</a:t>
            </a:r>
            <a:br>
              <a:rPr lang="ru-RU" sz="2800" dirty="0" smtClean="0"/>
            </a:br>
            <a:r>
              <a:rPr lang="ru-RU" sz="2800" dirty="0" smtClean="0"/>
              <a:t/>
            </a:r>
            <a:br>
              <a:rPr lang="ru-RU" sz="2800" dirty="0" smtClean="0"/>
            </a:br>
            <a:endParaRPr lang="ru-RU" sz="2800" dirty="0"/>
          </a:p>
        </p:txBody>
      </p:sp>
    </p:spTree>
    <p:extLst>
      <p:ext uri="{BB962C8B-B14F-4D97-AF65-F5344CB8AC3E}">
        <p14:creationId xmlns:p14="http://schemas.microsoft.com/office/powerpoint/2010/main" val="3049061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7089" y="404664"/>
            <a:ext cx="8280920" cy="6001643"/>
          </a:xfrm>
          <a:prstGeom prst="rect">
            <a:avLst/>
          </a:prstGeom>
        </p:spPr>
        <p:txBody>
          <a:bodyPr wrap="square">
            <a:spAutoFit/>
          </a:bodyPr>
          <a:lstStyle/>
          <a:p>
            <a:pPr algn="ctr"/>
            <a:r>
              <a:rPr lang="ru-RU" sz="2200" b="1" dirty="0" smtClean="0"/>
              <a:t>Примерный перечень </a:t>
            </a:r>
            <a:r>
              <a:rPr lang="ru-RU" sz="2200" b="1" dirty="0"/>
              <a:t>документов, </a:t>
            </a:r>
            <a:r>
              <a:rPr lang="ru-RU" sz="2200" b="1" dirty="0" smtClean="0"/>
              <a:t>необходимых </a:t>
            </a:r>
            <a:r>
              <a:rPr lang="ru-RU" sz="2200" b="1" dirty="0"/>
              <a:t>для заполнения </a:t>
            </a:r>
            <a:r>
              <a:rPr lang="ru-RU" sz="2200" b="1" dirty="0" smtClean="0"/>
              <a:t>справки о доходах </a:t>
            </a:r>
            <a:r>
              <a:rPr lang="ru-RU" sz="2200" b="1" dirty="0"/>
              <a:t>в </a:t>
            </a:r>
            <a:r>
              <a:rPr lang="ru-RU" sz="2200" b="1" dirty="0" smtClean="0"/>
              <a:t>2016 </a:t>
            </a:r>
            <a:r>
              <a:rPr lang="ru-RU" sz="2200" b="1" dirty="0"/>
              <a:t>году</a:t>
            </a:r>
            <a:r>
              <a:rPr lang="ru-RU" sz="2200" b="1" dirty="0" smtClean="0"/>
              <a:t>:</a:t>
            </a:r>
          </a:p>
          <a:p>
            <a:pPr algn="ctr"/>
            <a:endParaRPr lang="ru-RU" sz="2000" b="1" dirty="0"/>
          </a:p>
          <a:p>
            <a:pPr marL="342900" indent="-342900" algn="just">
              <a:buAutoNum type="arabicPeriod"/>
            </a:pPr>
            <a:r>
              <a:rPr lang="ru-RU" sz="2000" dirty="0" smtClean="0"/>
              <a:t>справка </a:t>
            </a:r>
            <a:r>
              <a:rPr lang="ru-RU" sz="2000" dirty="0"/>
              <a:t>(справки) формы 2-НДФЛ с места службы (предыдущих мест </a:t>
            </a:r>
            <a:r>
              <a:rPr lang="ru-RU" sz="2000" dirty="0" smtClean="0"/>
              <a:t>службы, работы) </a:t>
            </a:r>
            <a:r>
              <a:rPr lang="ru-RU" sz="2000" dirty="0"/>
              <a:t>за </a:t>
            </a:r>
            <a:r>
              <a:rPr lang="ru-RU" sz="2000" dirty="0" smtClean="0"/>
              <a:t>2015 </a:t>
            </a:r>
            <a:r>
              <a:rPr lang="ru-RU" sz="2000" dirty="0" smtClean="0"/>
              <a:t>год</a:t>
            </a:r>
          </a:p>
          <a:p>
            <a:pPr marL="342900" indent="-342900" algn="just">
              <a:buAutoNum type="arabicPeriod"/>
            </a:pPr>
            <a:r>
              <a:rPr lang="ru-RU" sz="2000" dirty="0" smtClean="0"/>
              <a:t>договоры </a:t>
            </a:r>
            <a:r>
              <a:rPr lang="ru-RU" sz="2000" dirty="0" smtClean="0"/>
              <a:t>купли-продажи </a:t>
            </a:r>
            <a:r>
              <a:rPr lang="ru-RU" sz="2000" dirty="0"/>
              <a:t>недвижимого имущества, транспортных средств, ценных бумаг и др., заключенные в </a:t>
            </a:r>
            <a:r>
              <a:rPr lang="ru-RU" sz="2000" dirty="0" smtClean="0"/>
              <a:t>2015 </a:t>
            </a:r>
            <a:r>
              <a:rPr lang="ru-RU" sz="2000" dirty="0" smtClean="0"/>
              <a:t>г.</a:t>
            </a:r>
          </a:p>
          <a:p>
            <a:pPr marL="342900" indent="-342900" algn="just">
              <a:buAutoNum type="arabicPeriod"/>
            </a:pPr>
            <a:r>
              <a:rPr lang="ru-RU" sz="2000" dirty="0" smtClean="0"/>
              <a:t>свидетельства </a:t>
            </a:r>
            <a:r>
              <a:rPr lang="ru-RU" sz="2000" dirty="0"/>
              <a:t>о государственной регистрации права собственности на все недвижимое имущество, находящееся в собственности (долевой, </a:t>
            </a:r>
            <a:r>
              <a:rPr lang="ru-RU" sz="2000" dirty="0" smtClean="0"/>
              <a:t>совместной)</a:t>
            </a:r>
          </a:p>
          <a:p>
            <a:pPr marL="342900" indent="-342900" algn="just">
              <a:buAutoNum type="arabicPeriod"/>
            </a:pPr>
            <a:r>
              <a:rPr lang="ru-RU" sz="2000" dirty="0" smtClean="0"/>
              <a:t>паспорт </a:t>
            </a:r>
            <a:r>
              <a:rPr lang="ru-RU" sz="2000" dirty="0"/>
              <a:t>транспортного </a:t>
            </a:r>
            <a:r>
              <a:rPr lang="ru-RU" sz="2000" dirty="0" smtClean="0"/>
              <a:t>средства</a:t>
            </a:r>
          </a:p>
          <a:p>
            <a:pPr marL="342900" indent="-342900" algn="just">
              <a:buAutoNum type="arabicPeriod"/>
            </a:pPr>
            <a:r>
              <a:rPr lang="ru-RU" sz="2000" dirty="0" smtClean="0"/>
              <a:t>выписки </a:t>
            </a:r>
            <a:r>
              <a:rPr lang="ru-RU" sz="2000" dirty="0"/>
              <a:t>со всех </a:t>
            </a:r>
            <a:r>
              <a:rPr lang="ru-RU" sz="2000" dirty="0" smtClean="0"/>
              <a:t>открытых счетов </a:t>
            </a:r>
            <a:r>
              <a:rPr lang="ru-RU" sz="2000" dirty="0"/>
              <a:t>в </a:t>
            </a:r>
            <a:r>
              <a:rPr lang="ru-RU" sz="2000" dirty="0" smtClean="0"/>
              <a:t>банках </a:t>
            </a:r>
            <a:r>
              <a:rPr lang="ru-RU" sz="2000" dirty="0"/>
              <a:t>(с указанием суммы, поступивших на счет денежных средств </a:t>
            </a:r>
            <a:r>
              <a:rPr lang="ru-RU" sz="2000" dirty="0" smtClean="0"/>
              <a:t>в 2015 году), </a:t>
            </a:r>
            <a:r>
              <a:rPr lang="ru-RU" sz="2000" dirty="0"/>
              <a:t>а также сведения об остатках на счетах на </a:t>
            </a:r>
            <a:r>
              <a:rPr lang="ru-RU" sz="2000" dirty="0" smtClean="0"/>
              <a:t>31.12.2015 </a:t>
            </a:r>
            <a:r>
              <a:rPr lang="ru-RU" sz="2000" dirty="0" smtClean="0"/>
              <a:t>года</a:t>
            </a:r>
          </a:p>
          <a:p>
            <a:pPr marL="342900" indent="-342900" algn="just">
              <a:buAutoNum type="arabicPeriod"/>
            </a:pPr>
            <a:r>
              <a:rPr lang="ru-RU" sz="2000" dirty="0" smtClean="0"/>
              <a:t>учредительные </a:t>
            </a:r>
            <a:r>
              <a:rPr lang="ru-RU" sz="2000" dirty="0"/>
              <a:t>документы, подтверждающие доли участия в коммерческих </a:t>
            </a:r>
            <a:r>
              <a:rPr lang="ru-RU" sz="2000" dirty="0" smtClean="0"/>
              <a:t>организациях</a:t>
            </a:r>
          </a:p>
          <a:p>
            <a:pPr marL="342900" indent="-342900" algn="just">
              <a:buAutoNum type="arabicPeriod"/>
            </a:pPr>
            <a:r>
              <a:rPr lang="ru-RU" sz="2000" dirty="0" smtClean="0"/>
              <a:t>договоры </a:t>
            </a:r>
            <a:r>
              <a:rPr lang="ru-RU" sz="2000" dirty="0"/>
              <a:t>займа, ипотечного кредитования и др</a:t>
            </a:r>
            <a:r>
              <a:rPr lang="ru-RU" sz="2000" dirty="0" smtClean="0"/>
              <a:t>.</a:t>
            </a:r>
          </a:p>
          <a:p>
            <a:pPr marL="342900" indent="-342900" algn="just">
              <a:buAutoNum type="arabicPeriod"/>
            </a:pPr>
            <a:r>
              <a:rPr lang="ru-RU" sz="2000" dirty="0"/>
              <a:t>договоры </a:t>
            </a:r>
            <a:r>
              <a:rPr lang="ru-RU" sz="2000" dirty="0" smtClean="0"/>
              <a:t>аренды (</a:t>
            </a:r>
            <a:r>
              <a:rPr lang="ru-RU" sz="2000" dirty="0"/>
              <a:t>найма, поднайма</a:t>
            </a:r>
            <a:r>
              <a:rPr lang="ru-RU" sz="2000" dirty="0" smtClean="0"/>
              <a:t>), в том числе договоры социального найма</a:t>
            </a:r>
            <a:endParaRPr lang="ru-RU" sz="2000" dirty="0"/>
          </a:p>
        </p:txBody>
      </p:sp>
    </p:spTree>
    <p:extLst>
      <p:ext uri="{BB962C8B-B14F-4D97-AF65-F5344CB8AC3E}">
        <p14:creationId xmlns:p14="http://schemas.microsoft.com/office/powerpoint/2010/main" val="2743538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23928" y="3645024"/>
            <a:ext cx="4824536" cy="2706321"/>
          </a:xfrm>
        </p:spPr>
        <p:txBody>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1800" b="1" dirty="0" err="1">
                <a:latin typeface="Times New Roman" pitchFamily="18" charset="0"/>
                <a:cs typeface="Times New Roman" pitchFamily="18" charset="0"/>
              </a:rPr>
              <a:t>Микотина</a:t>
            </a:r>
            <a:r>
              <a:rPr lang="ru-RU" sz="1800" b="1" dirty="0">
                <a:latin typeface="Times New Roman" pitchFamily="18" charset="0"/>
                <a:cs typeface="Times New Roman" pitchFamily="18" charset="0"/>
              </a:rPr>
              <a:t> Ирина Владимировна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консультант Управления по профилактике коррупционных и иных правонарушений Департамента кадровой политики Губернатора Свердловской области</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тел. (343) 354-02-34</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girdaladze@gov66.ru</a:t>
            </a:r>
            <a:br>
              <a:rPr lang="ru-RU" sz="1800" b="1" dirty="0">
                <a:latin typeface="Times New Roman" pitchFamily="18" charset="0"/>
                <a:cs typeface="Times New Roman" pitchFamily="18" charset="0"/>
              </a:rPr>
            </a:br>
            <a:endParaRPr lang="ru-RU" sz="3700" b="1" dirty="0">
              <a:latin typeface="Times New Roman" pitchFamily="18" charset="0"/>
              <a:cs typeface="Times New Roman" pitchFamily="18" charset="0"/>
            </a:endParaRP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0091"/>
            <a:ext cx="2088232" cy="15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84734" y="2204862"/>
            <a:ext cx="5834739" cy="646331"/>
          </a:xfrm>
          <a:prstGeom prst="rect">
            <a:avLst/>
          </a:prstGeom>
          <a:noFill/>
        </p:spPr>
        <p:txBody>
          <a:bodyPr wrap="none" rtlCol="0">
            <a:spAutoFit/>
          </a:bodyPr>
          <a:lstStyle/>
          <a:p>
            <a:pPr algn="ctr"/>
            <a:r>
              <a:rPr lang="ru-RU" sz="3600" dirty="0" smtClean="0">
                <a:latin typeface="Times New Roman" pitchFamily="18" charset="0"/>
                <a:cs typeface="Times New Roman" pitchFamily="18" charset="0"/>
              </a:rPr>
              <a:t>СПАСИБО ЗА ВНИМАНИЕ</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301013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293096"/>
            <a:ext cx="7543800" cy="1512168"/>
          </a:xfrm>
        </p:spPr>
        <p:txBody>
          <a:bodyPr/>
          <a:lstStyle/>
          <a:p>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Методические </a:t>
            </a:r>
            <a:r>
              <a:rPr lang="ru-RU" sz="2400" dirty="0"/>
              <a:t>рекомендации </a:t>
            </a:r>
            <a:r>
              <a:rPr lang="ru-RU" sz="2400" dirty="0" smtClean="0"/>
              <a:t/>
            </a:r>
            <a:br>
              <a:rPr lang="ru-RU" sz="2400" dirty="0" smtClean="0"/>
            </a:br>
            <a:r>
              <a:rPr lang="ru-RU" sz="2400" dirty="0" smtClean="0"/>
              <a:t>размещены на </a:t>
            </a:r>
            <a:r>
              <a:rPr lang="ru-RU" sz="2400" dirty="0"/>
              <a:t>официальном сайте </a:t>
            </a:r>
            <a:r>
              <a:rPr lang="ru-RU" sz="2400" dirty="0" smtClean="0"/>
              <a:t/>
            </a:r>
            <a:br>
              <a:rPr lang="ru-RU" sz="2400" dirty="0" smtClean="0"/>
            </a:br>
            <a:r>
              <a:rPr lang="ru-RU" sz="2400" dirty="0" smtClean="0"/>
              <a:t>Совета </a:t>
            </a:r>
            <a:r>
              <a:rPr lang="ru-RU" sz="2400" dirty="0"/>
              <a:t>при Губернаторе Свердловской области </a:t>
            </a:r>
            <a:r>
              <a:rPr lang="ru-RU" sz="2400" dirty="0" smtClean="0"/>
              <a:t/>
            </a:r>
            <a:br>
              <a:rPr lang="ru-RU" sz="2400" dirty="0" smtClean="0"/>
            </a:br>
            <a:r>
              <a:rPr lang="ru-RU" sz="2400" dirty="0" smtClean="0"/>
              <a:t>по </a:t>
            </a:r>
            <a:r>
              <a:rPr lang="ru-RU" sz="2400" dirty="0"/>
              <a:t>противодействию коррупции </a:t>
            </a:r>
            <a:r>
              <a:rPr lang="ru-RU" sz="2400" dirty="0" smtClean="0"/>
              <a:t/>
            </a:r>
            <a:br>
              <a:rPr lang="ru-RU" sz="2400" dirty="0" smtClean="0"/>
            </a:br>
            <a:r>
              <a:rPr lang="ru-RU" sz="2400" dirty="0" smtClean="0"/>
              <a:t>во </a:t>
            </a:r>
            <a:r>
              <a:rPr lang="ru-RU" sz="2400" dirty="0"/>
              <a:t>вкладке «Методические материалы</a:t>
            </a:r>
            <a:r>
              <a:rPr lang="ru-RU" sz="2400" dirty="0" smtClean="0"/>
              <a:t>»</a:t>
            </a:r>
            <a:br>
              <a:rPr lang="ru-RU" sz="2400" dirty="0" smtClean="0"/>
            </a:br>
            <a:r>
              <a:rPr lang="ru-RU" sz="2400" dirty="0"/>
              <a:t/>
            </a:r>
            <a:br>
              <a:rPr lang="ru-RU" sz="2400" dirty="0"/>
            </a:br>
            <a:r>
              <a:rPr lang="ru-RU" sz="2400" dirty="0"/>
              <a:t/>
            </a:r>
            <a:br>
              <a:rPr lang="ru-RU" sz="2400" dirty="0"/>
            </a:br>
            <a:r>
              <a:rPr lang="ru-RU" sz="2400" dirty="0" smtClean="0"/>
              <a:t>Специальное программное обеспечение </a:t>
            </a:r>
            <a:br>
              <a:rPr lang="ru-RU" sz="2400" dirty="0" smtClean="0"/>
            </a:br>
            <a:r>
              <a:rPr lang="ru-RU" sz="2400" dirty="0" smtClean="0"/>
              <a:t>«</a:t>
            </a:r>
            <a:r>
              <a:rPr lang="ru-RU" sz="2400" dirty="0"/>
              <a:t>Справки БК» размещено на официальном сайте </a:t>
            </a:r>
            <a:r>
              <a:rPr lang="ru-RU" sz="2400" dirty="0"/>
              <a:t>Совета при Губернаторе Свердловской области </a:t>
            </a:r>
            <a:br>
              <a:rPr lang="ru-RU" sz="2400" dirty="0"/>
            </a:br>
            <a:r>
              <a:rPr lang="ru-RU" sz="2400" dirty="0"/>
              <a:t>по противодействию коррупции </a:t>
            </a:r>
            <a:br>
              <a:rPr lang="ru-RU" sz="2400" dirty="0"/>
            </a:br>
            <a:r>
              <a:rPr lang="ru-RU" sz="2400" dirty="0"/>
              <a:t>во </a:t>
            </a:r>
            <a:r>
              <a:rPr lang="ru-RU" sz="2400" dirty="0" smtClean="0"/>
              <a:t>вкладке «Формы </a:t>
            </a:r>
            <a:r>
              <a:rPr lang="ru-RU" sz="2400" dirty="0"/>
              <a:t>документов, связанных с противодействием коррупции, для </a:t>
            </a:r>
            <a:r>
              <a:rPr lang="ru-RU" sz="2400" dirty="0" smtClean="0"/>
              <a:t>заполнения».</a:t>
            </a:r>
            <a:endParaRPr lang="ru-RU" sz="2400" dirty="0"/>
          </a:p>
        </p:txBody>
      </p:sp>
    </p:spTree>
    <p:extLst>
      <p:ext uri="{BB962C8B-B14F-4D97-AF65-F5344CB8AC3E}">
        <p14:creationId xmlns:p14="http://schemas.microsoft.com/office/powerpoint/2010/main" val="343667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776864"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2"/>
            <a:ext cx="8208912"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689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897145"/>
            <a:ext cx="7592268" cy="3798016"/>
          </a:xfrm>
        </p:spPr>
        <p:txBody>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Порядок </a:t>
            </a:r>
            <a:r>
              <a:rPr lang="ru-RU" sz="3700" b="1" dirty="0">
                <a:latin typeface="Times New Roman" pitchFamily="18" charset="0"/>
                <a:cs typeface="Times New Roman" pitchFamily="18" charset="0"/>
              </a:rPr>
              <a:t>предоставления</a:t>
            </a:r>
            <a:br>
              <a:rPr lang="ru-RU" sz="3700" b="1" dirty="0">
                <a:latin typeface="Times New Roman" pitchFamily="18" charset="0"/>
                <a:cs typeface="Times New Roman" pitchFamily="18" charset="0"/>
              </a:rPr>
            </a:br>
            <a:r>
              <a:rPr lang="ru-RU" sz="3700" b="1" dirty="0">
                <a:latin typeface="Times New Roman" pitchFamily="18" charset="0"/>
                <a:cs typeface="Times New Roman" pitchFamily="18" charset="0"/>
              </a:rPr>
              <a:t>и </a:t>
            </a:r>
            <a:r>
              <a:rPr lang="ru-RU" sz="3700" b="1" dirty="0" smtClean="0">
                <a:latin typeface="Times New Roman" pitchFamily="18" charset="0"/>
                <a:cs typeface="Times New Roman" pitchFamily="18" charset="0"/>
              </a:rPr>
              <a:t>заполнения справок </a:t>
            </a:r>
            <a:r>
              <a:rPr lang="ru-RU" sz="3700" b="1" dirty="0">
                <a:latin typeface="Times New Roman" pitchFamily="18" charset="0"/>
                <a:cs typeface="Times New Roman" pitchFamily="18" charset="0"/>
              </a:rPr>
              <a:t>о доходах, расходах, об </a:t>
            </a:r>
            <a:r>
              <a:rPr lang="ru-RU" sz="3700" b="1" dirty="0" smtClean="0">
                <a:latin typeface="Times New Roman" pitchFamily="18" charset="0"/>
                <a:cs typeface="Times New Roman" pitchFamily="18" charset="0"/>
              </a:rPr>
              <a:t>имуществе</a:t>
            </a:r>
            <a:br>
              <a:rPr lang="ru-RU" sz="37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и </a:t>
            </a:r>
            <a:r>
              <a:rPr lang="ru-RU" sz="3700" b="1" dirty="0">
                <a:latin typeface="Times New Roman" pitchFamily="18" charset="0"/>
                <a:cs typeface="Times New Roman" pitchFamily="18" charset="0"/>
              </a:rPr>
              <a:t>обязательствах имущественного характера</a:t>
            </a: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0091"/>
            <a:ext cx="2088232" cy="15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067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2899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63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2899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163"/>
            <a:ext cx="9144000"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16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897145"/>
            <a:ext cx="7592268" cy="3798016"/>
          </a:xfrm>
        </p:spPr>
        <p:txBody>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Условия, необходимые для представления сведений о расходах в 2016 году:</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1. сделки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a:t>
            </a:r>
            <a:r>
              <a:rPr lang="ru-RU" sz="2000" b="1" dirty="0" smtClean="0">
                <a:latin typeface="Times New Roman" pitchFamily="18" charset="0"/>
                <a:cs typeface="Times New Roman" pitchFamily="18" charset="0"/>
              </a:rPr>
              <a:t>) совершены в </a:t>
            </a:r>
            <a:r>
              <a:rPr lang="ru-RU" sz="2000" b="1" dirty="0">
                <a:latin typeface="Times New Roman" pitchFamily="18" charset="0"/>
                <a:cs typeface="Times New Roman" pitchFamily="18" charset="0"/>
              </a:rPr>
              <a:t>2015 году</a:t>
            </a:r>
            <a:r>
              <a:rPr lang="ru-RU" sz="2000" b="1" dirty="0" smtClean="0">
                <a:latin typeface="Times New Roman" pitchFamily="18" charset="0"/>
                <a:cs typeface="Times New Roman" pitchFamily="18" charset="0"/>
              </a:rPr>
              <a:t>;</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2. общая сумма совершенных сделок превышает общий доход </a:t>
            </a:r>
            <a:r>
              <a:rPr lang="ru-RU" sz="2000" b="1" dirty="0" smtClean="0">
                <a:latin typeface="Times New Roman" pitchFamily="18" charset="0"/>
                <a:cs typeface="Times New Roman" pitchFamily="18" charset="0"/>
              </a:rPr>
              <a:t>служащего и </a:t>
            </a:r>
            <a:r>
              <a:rPr lang="ru-RU" sz="2000" b="1" dirty="0">
                <a:latin typeface="Times New Roman" pitchFamily="18" charset="0"/>
                <a:cs typeface="Times New Roman" pitchFamily="18" charset="0"/>
              </a:rPr>
              <a:t>его супруги (супруга) за три последних года, предшествующих отчетному </a:t>
            </a:r>
            <a:r>
              <a:rPr lang="ru-RU" sz="2000" b="1" dirty="0" smtClean="0">
                <a:latin typeface="Times New Roman" pitchFamily="18" charset="0"/>
                <a:cs typeface="Times New Roman" pitchFamily="18" charset="0"/>
              </a:rPr>
              <a:t>периоду</a:t>
            </a: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При </a:t>
            </a:r>
            <a:r>
              <a:rPr lang="ru-RU" sz="2000" b="1" dirty="0">
                <a:latin typeface="Times New Roman" pitchFamily="18" charset="0"/>
                <a:cs typeface="Times New Roman" pitchFamily="18" charset="0"/>
              </a:rPr>
              <a:t>представлении сведений о сделках, совершенных в 2015 году, суммируются доходы служащего и его супруги (супруга), полученные в 2012, 2013 и 2014 годах. </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0091"/>
            <a:ext cx="1349937" cy="100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936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856984" cy="66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38"/>
            <a:ext cx="8856984" cy="66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856983"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708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856984" cy="66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39"/>
            <a:ext cx="8856984" cy="655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295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980</TotalTime>
  <Words>150</Words>
  <Application>Microsoft Office PowerPoint</Application>
  <PresentationFormat>Экран (4:3)</PresentationFormat>
  <Paragraphs>17</Paragraphs>
  <Slides>19</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19</vt:i4>
      </vt:variant>
    </vt:vector>
  </HeadingPairs>
  <TitlesOfParts>
    <vt:vector size="22" baseType="lpstr">
      <vt:lpstr>Базовая</vt:lpstr>
      <vt:lpstr>1_Базовая</vt:lpstr>
      <vt:lpstr>Оформление по умолчанию</vt:lpstr>
      <vt:lpstr>  Порядок предоставления и заполнения справок о доходах, расходах, об имуществе и обязательствах имущественного характера</vt:lpstr>
      <vt:lpstr>    Методические рекомендации  размещены на официальном сайте  Совета при Губернаторе Свердловской области  по противодействию коррупции  во вкладке «Методические материалы»   Специальное программное обеспечение  «Справки БК» размещено на официальном сайте Совета при Губернаторе Свердловской области  по противодействию коррупции  во вкладке «Формы документов, связанных с противодействием коррупции, для заполнения».</vt:lpstr>
      <vt:lpstr>Презентация PowerPoint</vt:lpstr>
      <vt:lpstr>  Порядок предоставления и заполнения справок о доходах, расходах, об имуществе и обязательствах имущественного характера</vt:lpstr>
      <vt:lpstr>Презентация PowerPoint</vt:lpstr>
      <vt:lpstr>Презентация PowerPoint</vt:lpstr>
      <vt:lpstr>  Условия, необходимые для представления сведений о расходах в 2016 году:  1. сделки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 совершены в 2015 году;  2. общая сумма совершенных сделок превышает общий доход служащего и его супруги (супруга) за три последних года, предшествующих отчетному периоду. При представлении сведений о сделках, совершенных в 2015 году, суммируются доходы служащего и его супруги (супруга), полученные в 2012, 2013 и 2014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Уточненные сведения о доходах, расходах, об имуществе и обязательствах имущественного характера  могут быть представлены:  государственными гражданскими служащими Свердловской области   в течение одного месяца после окончания срока, для подачи этих сведений (не позднее 30 мая года,  следующего за отчетным)  </vt:lpstr>
      <vt:lpstr>Презентация PowerPoint</vt:lpstr>
      <vt:lpstr>  Микотина Ирина Владимировна   консультант Управления по профилактике коррупционных и иных правонарушений Департамента кадровой политики Губернатора Свердловской области  тел. (343) 354-02-34 girdaladze@gov66.ru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Гирдаладзе И.В.</dc:creator>
  <cp:lastModifiedBy>Гирдаладзе И.В.</cp:lastModifiedBy>
  <cp:revision>28</cp:revision>
  <dcterms:created xsi:type="dcterms:W3CDTF">2015-02-26T16:27:01Z</dcterms:created>
  <dcterms:modified xsi:type="dcterms:W3CDTF">2016-03-09T14:44:28Z</dcterms:modified>
</cp:coreProperties>
</file>